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7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799263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4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Che Hing Pong" initials="MCHP" lastIdx="1" clrIdx="0">
    <p:extLst>
      <p:ext uri="{19B8F6BF-5375-455C-9EA6-DF929625EA0E}">
        <p15:presenceInfo xmlns:p15="http://schemas.microsoft.com/office/powerpoint/2012/main" userId="S-1-5-21-4009014045-1129165481-665226104-583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118"/>
    <a:srgbClr val="EE6000"/>
    <a:srgbClr val="4BACC6"/>
    <a:srgbClr val="61B5CC"/>
    <a:srgbClr val="FFFFFF"/>
    <a:srgbClr val="F58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4" autoAdjust="0"/>
    <p:restoredTop sz="96784" autoAdjust="0"/>
  </p:normalViewPr>
  <p:slideViewPr>
    <p:cSldViewPr snapToGrid="0" snapToObjects="1">
      <p:cViewPr varScale="1">
        <p:scale>
          <a:sx n="70" d="100"/>
          <a:sy n="70" d="100"/>
        </p:scale>
        <p:origin x="1596" y="72"/>
      </p:cViewPr>
      <p:guideLst>
        <p:guide orient="horz" pos="600"/>
        <p:guide pos="2880"/>
        <p:guide pos="5448"/>
      </p:guideLst>
    </p:cSldViewPr>
  </p:slideViewPr>
  <p:outlineViewPr>
    <p:cViewPr>
      <p:scale>
        <a:sx n="33" d="100"/>
        <a:sy n="33" d="100"/>
      </p:scale>
      <p:origin x="0" y="-135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32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DAE0E-39A9-6646-8BD9-E0FC1AF7CC16}" type="datetimeFigureOut">
              <a:rPr lang="en-US" smtClean="0"/>
              <a:t>04/07/2019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91AB6-8DFA-254C-82F3-E3265B55E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69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OoR_ppt_template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" r="1"/>
          <a:stretch/>
        </p:blipFill>
        <p:spPr>
          <a:xfrm>
            <a:off x="0" y="0"/>
            <a:ext cx="9185652" cy="6878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5603" y="2130427"/>
            <a:ext cx="5091545" cy="1298307"/>
          </a:xfrm>
        </p:spPr>
        <p:txBody>
          <a:bodyPr/>
          <a:lstStyle>
            <a:lvl1pPr algn="l">
              <a:defRPr sz="4400">
                <a:solidFill>
                  <a:srgbClr val="EE6000"/>
                </a:solidFill>
              </a:defRPr>
            </a:lvl1pPr>
          </a:lstStyle>
          <a:p>
            <a:r>
              <a:rPr lang="en-US" sz="4200" b="1" dirty="0">
                <a:solidFill>
                  <a:srgbClr val="F471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title</a:t>
            </a:r>
            <a:endParaRPr lang="en-SG" sz="4200" b="1" dirty="0">
              <a:solidFill>
                <a:srgbClr val="F471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24077" y="3886200"/>
            <a:ext cx="5262499" cy="857250"/>
          </a:xfrm>
        </p:spPr>
        <p:txBody>
          <a:bodyPr>
            <a:normAutofit/>
          </a:bodyPr>
          <a:lstStyle>
            <a:lvl1pPr marL="0" indent="0" algn="l">
              <a:buNone/>
              <a:defRPr sz="13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Designation, Department</a:t>
            </a:r>
          </a:p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9560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04/07/2019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0226" y="1524002"/>
            <a:ext cx="7994650" cy="4219575"/>
          </a:xfrm>
        </p:spPr>
        <p:txBody>
          <a:bodyPr/>
          <a:lstStyle>
            <a:lvl1pPr>
              <a:defRPr sz="3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2474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04/07/2019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8288" y="6607175"/>
            <a:ext cx="3657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9E075C-88DA-4218-8424-EC2FC6139FE1}" type="slidenum">
              <a:rPr lang="en-SG" sz="1100" smtClean="0"/>
              <a:pPr/>
              <a:t>‹#›</a:t>
            </a:fld>
            <a:endParaRPr lang="en-SG" sz="11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621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04/07/2019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54465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1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1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04/07/2019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457200" y="2206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kern="120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800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649789" y="2174875"/>
            <a:ext cx="4040188" cy="3951288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0308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04/07/2019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57200" y="1825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kern="120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8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917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371476"/>
            <a:ext cx="8210550" cy="720725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2"/>
            <a:ext cx="5111750" cy="585311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04/07/2019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4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3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04/07/2019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06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OoR_ppt_contentai.jp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79763"/>
            <a:ext cx="9150287" cy="98452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0" y="1889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C63C2-5B4B-CB42-82C6-1BB04A5A025C}" type="datetimeFigureOut">
              <a:rPr lang="en-US" smtClean="0"/>
              <a:t>04/07/2019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8288" y="6607175"/>
            <a:ext cx="3657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9E075C-88DA-4218-8424-EC2FC6139FE1}" type="slidenum">
              <a:rPr lang="en-SG" sz="1100" smtClean="0"/>
              <a:pPr/>
              <a:t>‹#›</a:t>
            </a:fld>
            <a:endParaRPr lang="en-SG" sz="11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546229" y="1056109"/>
            <a:ext cx="8111996" cy="77366"/>
          </a:xfrm>
          <a:prstGeom prst="rect">
            <a:avLst/>
          </a:prstGeom>
          <a:solidFill>
            <a:srgbClr val="F5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0"/>
          </a:p>
        </p:txBody>
      </p:sp>
    </p:spTree>
    <p:extLst>
      <p:ext uri="{BB962C8B-B14F-4D97-AF65-F5344CB8AC3E}">
        <p14:creationId xmlns:p14="http://schemas.microsoft.com/office/powerpoint/2010/main" val="247579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00206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 guide for installation instruction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600" b="1" dirty="0" smtClean="0"/>
              <a:t>For Mac </a:t>
            </a:r>
            <a:r>
              <a:rPr lang="en-GB" sz="3600" b="1" dirty="0"/>
              <a:t>OS X</a:t>
            </a:r>
            <a:endParaRPr lang="en-SG" sz="3600" b="1" dirty="0"/>
          </a:p>
        </p:txBody>
      </p:sp>
    </p:spTree>
    <p:extLst>
      <p:ext uri="{BB962C8B-B14F-4D97-AF65-F5344CB8AC3E}">
        <p14:creationId xmlns:p14="http://schemas.microsoft.com/office/powerpoint/2010/main" val="709981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5. Install </a:t>
            </a:r>
            <a:r>
              <a:rPr lang="en-GB" dirty="0"/>
              <a:t>either the CPU version or GPU version of </a:t>
            </a:r>
            <a:r>
              <a:rPr lang="en-GB" dirty="0" err="1"/>
              <a:t>TensorFlow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 smtClean="0"/>
              <a:t>CPU </a:t>
            </a:r>
            <a:endParaRPr lang="en-GB" b="1" dirty="0" smtClean="0"/>
          </a:p>
          <a:p>
            <a:pPr marL="0" indent="0">
              <a:buNone/>
            </a:pPr>
            <a:r>
              <a:rPr lang="en-US" dirty="0">
                <a:solidFill>
                  <a:srgbClr val="F47118"/>
                </a:solidFill>
              </a:rPr>
              <a:t>pip install --ignore-installed --upgrade https://</a:t>
            </a:r>
            <a:r>
              <a:rPr lang="en-US" dirty="0" smtClean="0">
                <a:solidFill>
                  <a:srgbClr val="F47118"/>
                </a:solidFill>
              </a:rPr>
              <a:t>storage.googleapis.com/tensorflow/mac/cpu/tensorflow-1.12.0-py3-none-any.whl</a:t>
            </a:r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r>
              <a:rPr lang="en-GB" dirty="0" smtClean="0"/>
              <a:t>The above only applies to CPU version. </a:t>
            </a:r>
            <a:r>
              <a:rPr lang="en-US" dirty="0"/>
              <a:t>For the purposes of this demo though, the CPU version is </a:t>
            </a:r>
            <a:r>
              <a:rPr lang="en-US" dirty="0" err="1"/>
              <a:t>sufficent</a:t>
            </a:r>
            <a:r>
              <a:rPr lang="en-US" dirty="0"/>
              <a:t>.</a:t>
            </a:r>
            <a:endParaRPr lang="en-GB" dirty="0" smtClean="0"/>
          </a:p>
          <a:p>
            <a:endParaRPr lang="en-GB" b="1" dirty="0"/>
          </a:p>
          <a:p>
            <a:endParaRPr lang="en-GB" dirty="0" smtClean="0"/>
          </a:p>
          <a:p>
            <a:endParaRPr lang="en-SG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275088" y="3701377"/>
            <a:ext cx="8555724" cy="655874"/>
            <a:chOff x="131076" y="2213771"/>
            <a:chExt cx="8555724" cy="65587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76" y="2213771"/>
              <a:ext cx="8555724" cy="655874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3466531" y="2712383"/>
              <a:ext cx="5090615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31076" y="2864783"/>
              <a:ext cx="3471933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/>
          <p:cNvCxnSpPr/>
          <p:nvPr/>
        </p:nvCxnSpPr>
        <p:spPr>
          <a:xfrm flipH="1">
            <a:off x="6542981" y="2020761"/>
            <a:ext cx="867753" cy="190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0734" y="1728303"/>
            <a:ext cx="140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this line into terminal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47978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5018962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just completed the installation!</a:t>
            </a:r>
          </a:p>
          <a:p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Verify </a:t>
            </a:r>
            <a:r>
              <a:rPr lang="en-GB" dirty="0" err="1"/>
              <a:t>TensorFlow</a:t>
            </a:r>
            <a:r>
              <a:rPr lang="en-GB" dirty="0"/>
              <a:t> </a:t>
            </a:r>
            <a:r>
              <a:rPr lang="en-GB" dirty="0" smtClean="0"/>
              <a:t>Installation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79" y="3443904"/>
            <a:ext cx="7639442" cy="23432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7848" y="1209639"/>
            <a:ext cx="439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arenR"/>
            </a:pPr>
            <a:r>
              <a:rPr lang="en-US" sz="1600" dirty="0" smtClean="0"/>
              <a:t>Enter: </a:t>
            </a:r>
            <a:r>
              <a:rPr lang="en-US" sz="1600" dirty="0" smtClean="0">
                <a:solidFill>
                  <a:srgbClr val="EE6000"/>
                </a:solidFill>
              </a:rPr>
              <a:t>python</a:t>
            </a:r>
          </a:p>
          <a:p>
            <a:pPr marL="400050" indent="-400050">
              <a:buFont typeface="+mj-lt"/>
              <a:buAutoNum type="alphaLcParenR"/>
            </a:pPr>
            <a:r>
              <a:rPr lang="en-US" sz="1600" dirty="0" smtClean="0"/>
              <a:t>Enter this program into your Python shell:</a:t>
            </a:r>
            <a:endParaRPr lang="en-US" sz="1600" dirty="0">
              <a:solidFill>
                <a:srgbClr val="EE6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961" y="1962772"/>
            <a:ext cx="47720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3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	Download and install Anaconda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 </a:t>
            </a:r>
            <a:r>
              <a:rPr lang="en-SG" u="sng" dirty="0">
                <a:hlinkClick r:id="rId2"/>
              </a:rPr>
              <a:t>https://</a:t>
            </a:r>
            <a:r>
              <a:rPr lang="en-SG" u="sng" dirty="0" smtClean="0">
                <a:hlinkClick r:id="rId2"/>
              </a:rPr>
              <a:t>www.anaconda.com/distribution/</a:t>
            </a:r>
            <a:r>
              <a:rPr lang="en-SG" dirty="0"/>
              <a:t> </a:t>
            </a:r>
            <a:r>
              <a:rPr lang="en-GB" dirty="0" smtClean="0"/>
              <a:t>and </a:t>
            </a:r>
            <a:r>
              <a:rPr lang="en-GB" dirty="0"/>
              <a:t>click on </a:t>
            </a:r>
            <a:r>
              <a:rPr lang="en-GB" b="1" dirty="0" smtClean="0"/>
              <a:t>Download Python 3.7 version</a:t>
            </a:r>
            <a:endParaRPr lang="en-SG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327423" y="2575252"/>
            <a:ext cx="6878718" cy="3550913"/>
            <a:chOff x="327423" y="2575252"/>
            <a:chExt cx="6878718" cy="3550913"/>
          </a:xfrm>
        </p:grpSpPr>
        <p:grpSp>
          <p:nvGrpSpPr>
            <p:cNvPr id="6" name="Group 5"/>
            <p:cNvGrpSpPr/>
            <p:nvPr/>
          </p:nvGrpSpPr>
          <p:grpSpPr>
            <a:xfrm>
              <a:off x="327423" y="2575252"/>
              <a:ext cx="6878718" cy="3550913"/>
              <a:chOff x="1132641" y="2575252"/>
              <a:chExt cx="6878718" cy="355091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2641" y="2575252"/>
                <a:ext cx="6878718" cy="3550913"/>
              </a:xfrm>
              <a:prstGeom prst="rect">
                <a:avLst/>
              </a:prstGeom>
            </p:spPr>
          </p:pic>
          <p:sp>
            <p:nvSpPr>
              <p:cNvPr id="5" name="Oval 4"/>
              <p:cNvSpPr/>
              <p:nvPr/>
            </p:nvSpPr>
            <p:spPr>
              <a:xfrm>
                <a:off x="2579426" y="3835021"/>
                <a:ext cx="1705971" cy="4503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7" name="Oval 6"/>
            <p:cNvSpPr/>
            <p:nvPr/>
          </p:nvSpPr>
          <p:spPr>
            <a:xfrm>
              <a:off x="3317827" y="2591682"/>
              <a:ext cx="1235123" cy="45037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H="1" flipV="1">
            <a:off x="4552951" y="2916998"/>
            <a:ext cx="3294512" cy="781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23329" y="3672114"/>
            <a:ext cx="1487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for the </a:t>
            </a:r>
            <a:r>
              <a:rPr lang="en-US" dirty="0" err="1" smtClean="0"/>
              <a:t>macOS</a:t>
            </a:r>
            <a:r>
              <a:rPr lang="en-US" dirty="0" smtClean="0"/>
              <a:t> version</a:t>
            </a:r>
            <a:endParaRPr lang="en-SG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306598" y="4233795"/>
            <a:ext cx="4115268" cy="1026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59398" y="5015339"/>
            <a:ext cx="1487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Download here for Python 3.7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3349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976" y="4279825"/>
            <a:ext cx="2897441" cy="2056397"/>
          </a:xfrm>
        </p:spPr>
      </p:pic>
      <p:pic>
        <p:nvPicPr>
          <p:cNvPr id="2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" y="4290690"/>
            <a:ext cx="2879409" cy="20455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58" y="4308723"/>
            <a:ext cx="2897729" cy="203624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7583" y="1668836"/>
            <a:ext cx="9088834" cy="4240218"/>
            <a:chOff x="43083" y="1619451"/>
            <a:chExt cx="9088834" cy="4240218"/>
          </a:xfrm>
        </p:grpSpPr>
        <p:grpSp>
          <p:nvGrpSpPr>
            <p:cNvPr id="20" name="Group 19"/>
            <p:cNvGrpSpPr/>
            <p:nvPr/>
          </p:nvGrpSpPr>
          <p:grpSpPr>
            <a:xfrm>
              <a:off x="43083" y="1619451"/>
              <a:ext cx="9058542" cy="4240218"/>
              <a:chOff x="43083" y="1619451"/>
              <a:chExt cx="9058542" cy="424021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43083" y="1619451"/>
                <a:ext cx="9058542" cy="4240218"/>
                <a:chOff x="43083" y="1619451"/>
                <a:chExt cx="9058542" cy="4240218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43083" y="1619451"/>
                  <a:ext cx="9058542" cy="4240218"/>
                  <a:chOff x="-23723" y="1874129"/>
                  <a:chExt cx="9058542" cy="4240218"/>
                </a:xfrm>
              </p:grpSpPr>
              <p:grpSp>
                <p:nvGrpSpPr>
                  <p:cNvPr id="4" name="Group 3"/>
                  <p:cNvGrpSpPr/>
                  <p:nvPr/>
                </p:nvGrpSpPr>
                <p:grpSpPr>
                  <a:xfrm>
                    <a:off x="-23723" y="1874129"/>
                    <a:ext cx="9058542" cy="2001835"/>
                    <a:chOff x="-91963" y="1533417"/>
                    <a:chExt cx="9720795" cy="2198705"/>
                  </a:xfrm>
                </p:grpSpPr>
                <p:pic>
                  <p:nvPicPr>
                    <p:cNvPr id="5" name="Picture 4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91963" y="1537046"/>
                      <a:ext cx="3089917" cy="21950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Picture 5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205644" y="1533417"/>
                      <a:ext cx="3097049" cy="219870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Picture 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50793" y="1535231"/>
                      <a:ext cx="3078039" cy="219507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" name="Right Arrow 7"/>
                    <p:cNvSpPr/>
                    <p:nvPr/>
                  </p:nvSpPr>
                  <p:spPr>
                    <a:xfrm>
                      <a:off x="2615379" y="2837505"/>
                      <a:ext cx="590265" cy="440512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SG" sz="1350"/>
                    </a:p>
                  </p:txBody>
                </p:sp>
              </p:grpSp>
              <p:sp>
                <p:nvSpPr>
                  <p:cNvPr id="12" name="Right Arrow 11"/>
                  <p:cNvSpPr/>
                  <p:nvPr/>
                </p:nvSpPr>
                <p:spPr>
                  <a:xfrm>
                    <a:off x="5660255" y="5713278"/>
                    <a:ext cx="550052" cy="401069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SG" sz="1350"/>
                  </a:p>
                </p:txBody>
              </p:sp>
            </p:grpSp>
            <p:sp>
              <p:nvSpPr>
                <p:cNvPr id="17" name="Oval 16"/>
                <p:cNvSpPr/>
                <p:nvPr/>
              </p:nvSpPr>
              <p:spPr>
                <a:xfrm>
                  <a:off x="1733266" y="2161156"/>
                  <a:ext cx="886767" cy="358248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19" name="Oval 18"/>
              <p:cNvSpPr/>
              <p:nvPr/>
            </p:nvSpPr>
            <p:spPr>
              <a:xfrm>
                <a:off x="5218560" y="3296324"/>
                <a:ext cx="886767" cy="35824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8245150" y="3296324"/>
              <a:ext cx="886767" cy="3582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12036"/>
            <a:ext cx="7886700" cy="994172"/>
          </a:xfrm>
        </p:spPr>
        <p:txBody>
          <a:bodyPr/>
          <a:lstStyle/>
          <a:p>
            <a:r>
              <a:rPr lang="en-US" dirty="0" smtClean="0"/>
              <a:t>1.	Download and install Anaconda</a:t>
            </a:r>
            <a:endParaRPr lang="en-SG" dirty="0"/>
          </a:p>
        </p:txBody>
      </p:sp>
      <p:sp>
        <p:nvSpPr>
          <p:cNvPr id="14" name="TextBox 13"/>
          <p:cNvSpPr txBox="1"/>
          <p:nvPr/>
        </p:nvSpPr>
        <p:spPr>
          <a:xfrm>
            <a:off x="1733266" y="3007305"/>
            <a:ext cx="54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98821" y="2975039"/>
            <a:ext cx="54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08890" y="2975039"/>
            <a:ext cx="54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2538806" y="5533393"/>
            <a:ext cx="550052" cy="4010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/>
          </a:p>
        </p:txBody>
      </p:sp>
      <p:sp>
        <p:nvSpPr>
          <p:cNvPr id="27" name="Oval 26"/>
          <p:cNvSpPr/>
          <p:nvPr/>
        </p:nvSpPr>
        <p:spPr>
          <a:xfrm>
            <a:off x="2107097" y="6026788"/>
            <a:ext cx="886767" cy="358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/>
          <p:cNvSpPr/>
          <p:nvPr/>
        </p:nvSpPr>
        <p:spPr>
          <a:xfrm>
            <a:off x="5268177" y="6020246"/>
            <a:ext cx="886767" cy="358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/>
          <p:cNvSpPr/>
          <p:nvPr/>
        </p:nvSpPr>
        <p:spPr>
          <a:xfrm>
            <a:off x="8192447" y="4949775"/>
            <a:ext cx="886767" cy="358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/>
          <p:cNvSpPr txBox="1"/>
          <p:nvPr/>
        </p:nvSpPr>
        <p:spPr>
          <a:xfrm>
            <a:off x="2243354" y="5657456"/>
            <a:ext cx="54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63171" y="5650914"/>
            <a:ext cx="54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08890" y="5608641"/>
            <a:ext cx="54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3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116" y="223031"/>
            <a:ext cx="7886700" cy="994172"/>
          </a:xfrm>
        </p:spPr>
        <p:txBody>
          <a:bodyPr/>
          <a:lstStyle/>
          <a:p>
            <a:r>
              <a:rPr lang="en-US" dirty="0" smtClean="0"/>
              <a:t>1.	Download and install Anaconda</a:t>
            </a:r>
            <a:endParaRPr lang="en-S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63" y="1781680"/>
            <a:ext cx="3090116" cy="219314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119" y="1781680"/>
            <a:ext cx="3109017" cy="219314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4" y="4200025"/>
            <a:ext cx="3078145" cy="2181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119" y="4200025"/>
            <a:ext cx="3074159" cy="2183883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3668674" y="2726517"/>
            <a:ext cx="1011650" cy="629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/>
          </a:p>
        </p:txBody>
      </p:sp>
      <p:sp>
        <p:nvSpPr>
          <p:cNvPr id="15" name="Right Arrow 14"/>
          <p:cNvSpPr/>
          <p:nvPr/>
        </p:nvSpPr>
        <p:spPr>
          <a:xfrm>
            <a:off x="3668674" y="5103502"/>
            <a:ext cx="1011650" cy="629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/>
          </a:p>
        </p:txBody>
      </p:sp>
      <p:sp>
        <p:nvSpPr>
          <p:cNvPr id="3" name="Rectangle 2"/>
          <p:cNvSpPr/>
          <p:nvPr/>
        </p:nvSpPr>
        <p:spPr>
          <a:xfrm>
            <a:off x="2749168" y="317167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7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1085" y="317167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8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00011" y="554865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9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1085" y="554865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10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16009" y="3669055"/>
            <a:ext cx="886767" cy="358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/>
          <p:cNvSpPr/>
          <p:nvPr/>
        </p:nvSpPr>
        <p:spPr>
          <a:xfrm>
            <a:off x="2604533" y="6022947"/>
            <a:ext cx="886767" cy="358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/>
          <p:cNvSpPr/>
          <p:nvPr/>
        </p:nvSpPr>
        <p:spPr>
          <a:xfrm>
            <a:off x="7308544" y="6021424"/>
            <a:ext cx="886767" cy="358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438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116" y="223031"/>
            <a:ext cx="7886700" cy="994172"/>
          </a:xfrm>
        </p:spPr>
        <p:txBody>
          <a:bodyPr/>
          <a:lstStyle/>
          <a:p>
            <a:r>
              <a:rPr lang="en-US" dirty="0" smtClean="0"/>
              <a:t>1.	Download and install Anaconda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sure you see the </a:t>
            </a:r>
            <a:r>
              <a:rPr lang="en-US" b="1" dirty="0" smtClean="0"/>
              <a:t>Anaconda Navigator </a:t>
            </a:r>
            <a:r>
              <a:rPr lang="en-US" dirty="0" smtClean="0"/>
              <a:t>Icon in your </a:t>
            </a:r>
            <a:r>
              <a:rPr lang="en-US" b="1" dirty="0" smtClean="0"/>
              <a:t>Launchpad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Now you have installed Anaconda</a:t>
            </a:r>
            <a:endParaRPr lang="en-SG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60" y="2757713"/>
            <a:ext cx="3095870" cy="244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5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 Open the </a:t>
            </a:r>
            <a:r>
              <a:rPr lang="en-US" dirty="0" err="1" smtClean="0"/>
              <a:t>macOS</a:t>
            </a:r>
            <a:r>
              <a:rPr lang="en-US" dirty="0" smtClean="0"/>
              <a:t> </a:t>
            </a:r>
            <a:r>
              <a:rPr lang="en-US" dirty="0" smtClean="0"/>
              <a:t>terminal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Cmd+Space</a:t>
            </a:r>
            <a:r>
              <a:rPr lang="en-US" dirty="0" smtClean="0"/>
              <a:t> bar to open Spotlight search</a:t>
            </a:r>
          </a:p>
          <a:p>
            <a:endParaRPr lang="en-US" dirty="0"/>
          </a:p>
          <a:p>
            <a:r>
              <a:rPr lang="en-US" dirty="0" smtClean="0"/>
              <a:t>Type ‘</a:t>
            </a:r>
            <a:r>
              <a:rPr lang="en-US" b="1" dirty="0" smtClean="0"/>
              <a:t>terminal</a:t>
            </a:r>
            <a:r>
              <a:rPr lang="en-US" dirty="0" smtClean="0"/>
              <a:t>’ and open it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07" y="3438889"/>
            <a:ext cx="4681642" cy="295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480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 Create a </a:t>
            </a:r>
            <a:r>
              <a:rPr lang="en-US" dirty="0" err="1" smtClean="0"/>
              <a:t>Tensorflow</a:t>
            </a:r>
            <a:r>
              <a:rPr lang="en-US" dirty="0" smtClean="0"/>
              <a:t> environment in </a:t>
            </a:r>
            <a:r>
              <a:rPr lang="en-US" dirty="0" smtClean="0"/>
              <a:t>terminal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4526"/>
            <a:ext cx="8229600" cy="5061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47118"/>
                </a:solidFill>
              </a:rPr>
              <a:t>c</a:t>
            </a:r>
            <a:r>
              <a:rPr lang="en-US" dirty="0" err="1" smtClean="0">
                <a:solidFill>
                  <a:srgbClr val="F47118"/>
                </a:solidFill>
              </a:rPr>
              <a:t>onda</a:t>
            </a:r>
            <a:r>
              <a:rPr lang="en-US" dirty="0" smtClean="0">
                <a:solidFill>
                  <a:srgbClr val="F47118"/>
                </a:solidFill>
              </a:rPr>
              <a:t> create –n </a:t>
            </a:r>
            <a:r>
              <a:rPr lang="en-US" dirty="0" err="1" smtClean="0">
                <a:solidFill>
                  <a:srgbClr val="F47118"/>
                </a:solidFill>
              </a:rPr>
              <a:t>tensorflow</a:t>
            </a:r>
            <a:r>
              <a:rPr lang="en-US" dirty="0" smtClean="0">
                <a:solidFill>
                  <a:srgbClr val="F47118"/>
                </a:solidFill>
              </a:rPr>
              <a:t> python=3.6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Please wait for the installation to complete</a:t>
            </a:r>
          </a:p>
          <a:p>
            <a:r>
              <a:rPr lang="en-US" dirty="0" smtClean="0"/>
              <a:t>Note that we have to </a:t>
            </a:r>
            <a:r>
              <a:rPr lang="en-US" b="1" dirty="0" smtClean="0"/>
              <a:t>key in ‘y’ </a:t>
            </a:r>
            <a:r>
              <a:rPr lang="en-US" dirty="0" smtClean="0"/>
              <a:t>in order to proceed with installation </a:t>
            </a:r>
            <a:endParaRPr lang="en-SG" dirty="0"/>
          </a:p>
        </p:txBody>
      </p:sp>
      <p:grpSp>
        <p:nvGrpSpPr>
          <p:cNvPr id="9" name="Group 8"/>
          <p:cNvGrpSpPr/>
          <p:nvPr/>
        </p:nvGrpSpPr>
        <p:grpSpPr>
          <a:xfrm>
            <a:off x="783076" y="1952466"/>
            <a:ext cx="5406290" cy="1649438"/>
            <a:chOff x="1044100" y="1754877"/>
            <a:chExt cx="7208387" cy="2199251"/>
          </a:xfrm>
        </p:grpSpPr>
        <p:pic>
          <p:nvPicPr>
            <p:cNvPr id="4" name="Picture 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44100" y="1754877"/>
              <a:ext cx="7208387" cy="2199251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4854194" y="1947580"/>
              <a:ext cx="3398293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901605" y="5592754"/>
            <a:ext cx="4295775" cy="534466"/>
            <a:chOff x="1202140" y="7026625"/>
            <a:chExt cx="5727700" cy="712621"/>
          </a:xfrm>
        </p:grpSpPr>
        <p:pic>
          <p:nvPicPr>
            <p:cNvPr id="5" name="Picture 4"/>
            <p:cNvPicPr/>
            <p:nvPr/>
          </p:nvPicPr>
          <p:blipFill rotWithShape="1">
            <a:blip r:embed="rId3"/>
            <a:srcRect t="87933"/>
            <a:stretch/>
          </p:blipFill>
          <p:spPr>
            <a:xfrm>
              <a:off x="1202140" y="7026625"/>
              <a:ext cx="5727700" cy="712621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1202140" y="7684653"/>
              <a:ext cx="3398293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/>
          <p:cNvCxnSpPr/>
          <p:nvPr/>
        </p:nvCxnSpPr>
        <p:spPr>
          <a:xfrm flipH="1">
            <a:off x="2033516" y="4831307"/>
            <a:ext cx="3466532" cy="1119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189366" y="1569493"/>
            <a:ext cx="1221368" cy="8461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690387" y="2189207"/>
            <a:ext cx="2461040" cy="382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57119" y="2572179"/>
            <a:ext cx="140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this line into terminal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02837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SG" dirty="0" smtClean="0"/>
              <a:t>3. Activate </a:t>
            </a:r>
            <a:r>
              <a:rPr lang="en-SG" dirty="0"/>
              <a:t>your new environment: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F47118"/>
                </a:solidFill>
              </a:rPr>
              <a:t>conda</a:t>
            </a:r>
            <a:r>
              <a:rPr lang="en-US" dirty="0" smtClean="0">
                <a:solidFill>
                  <a:srgbClr val="F47118"/>
                </a:solidFill>
              </a:rPr>
              <a:t> activate </a:t>
            </a:r>
            <a:r>
              <a:rPr lang="en-US" dirty="0" err="1" smtClean="0">
                <a:solidFill>
                  <a:srgbClr val="F47118"/>
                </a:solidFill>
              </a:rPr>
              <a:t>tensorflow</a:t>
            </a:r>
            <a:endParaRPr lang="en-US" dirty="0"/>
          </a:p>
          <a:p>
            <a:r>
              <a:rPr lang="en-US" dirty="0"/>
              <a:t>You will see your prompt prepend (</a:t>
            </a:r>
            <a:r>
              <a:rPr lang="en-US" dirty="0" err="1"/>
              <a:t>Tensorflow</a:t>
            </a:r>
            <a:r>
              <a:rPr lang="en-US" dirty="0"/>
              <a:t>) to indicate that you are in your </a:t>
            </a:r>
            <a:r>
              <a:rPr lang="en-US" dirty="0" err="1"/>
              <a:t>Tensorflow</a:t>
            </a:r>
            <a:r>
              <a:rPr lang="en-US" dirty="0"/>
              <a:t> environment</a:t>
            </a:r>
          </a:p>
          <a:p>
            <a:endParaRPr lang="en-SG" dirty="0"/>
          </a:p>
        </p:txBody>
      </p:sp>
      <p:grpSp>
        <p:nvGrpSpPr>
          <p:cNvPr id="6" name="Group 5"/>
          <p:cNvGrpSpPr/>
          <p:nvPr/>
        </p:nvGrpSpPr>
        <p:grpSpPr>
          <a:xfrm>
            <a:off x="1232564" y="3649071"/>
            <a:ext cx="5205768" cy="518942"/>
            <a:chOff x="1232564" y="3071273"/>
            <a:chExt cx="5205768" cy="518942"/>
          </a:xfrm>
        </p:grpSpPr>
        <p:pic>
          <p:nvPicPr>
            <p:cNvPr id="5" name="Picture 4"/>
            <p:cNvPicPr/>
            <p:nvPr/>
          </p:nvPicPr>
          <p:blipFill rotWithShape="1">
            <a:blip r:embed="rId2"/>
            <a:srcRect b="65440"/>
            <a:stretch/>
          </p:blipFill>
          <p:spPr>
            <a:xfrm>
              <a:off x="1232564" y="3071273"/>
              <a:ext cx="5205768" cy="518942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4018483" y="3252432"/>
              <a:ext cx="1836407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>
            <a:off x="1232564" y="3982630"/>
            <a:ext cx="95107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232564" y="4168013"/>
            <a:ext cx="255042" cy="458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4274" y="4831307"/>
            <a:ext cx="4285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Prepend here! Now you are in </a:t>
            </a:r>
            <a:r>
              <a:rPr lang="en-US" b="1" dirty="0" err="1" smtClean="0"/>
              <a:t>Tensorflow</a:t>
            </a:r>
            <a:endParaRPr lang="en-SG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47686" y="1480358"/>
            <a:ext cx="140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this line into terminal</a:t>
            </a:r>
            <a:endParaRPr lang="en-SG" dirty="0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4967998" y="1803524"/>
            <a:ext cx="1679688" cy="36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050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 smtClean="0"/>
              <a:t>4. Install </a:t>
            </a:r>
            <a:r>
              <a:rPr lang="en-SG" dirty="0"/>
              <a:t>some prerequisite </a:t>
            </a:r>
            <a:r>
              <a:rPr lang="en-SG" dirty="0" smtClean="0"/>
              <a:t>packages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1913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SG" dirty="0" err="1" smtClean="0">
                <a:solidFill>
                  <a:srgbClr val="F47118"/>
                </a:solidFill>
              </a:rPr>
              <a:t>conda</a:t>
            </a:r>
            <a:r>
              <a:rPr lang="en-SG" dirty="0" smtClean="0">
                <a:solidFill>
                  <a:srgbClr val="F47118"/>
                </a:solidFill>
              </a:rPr>
              <a:t> install </a:t>
            </a:r>
            <a:r>
              <a:rPr lang="en-SG" dirty="0" err="1" smtClean="0">
                <a:solidFill>
                  <a:srgbClr val="F47118"/>
                </a:solidFill>
              </a:rPr>
              <a:t>imageio</a:t>
            </a:r>
            <a:r>
              <a:rPr lang="en-SG" dirty="0" smtClean="0">
                <a:solidFill>
                  <a:srgbClr val="F47118"/>
                </a:solidFill>
              </a:rPr>
              <a:t> </a:t>
            </a:r>
            <a:r>
              <a:rPr lang="en-SG" dirty="0" err="1" smtClean="0">
                <a:solidFill>
                  <a:srgbClr val="F47118"/>
                </a:solidFill>
              </a:rPr>
              <a:t>numpy</a:t>
            </a:r>
            <a:r>
              <a:rPr lang="en-SG" dirty="0" smtClean="0">
                <a:solidFill>
                  <a:srgbClr val="F47118"/>
                </a:solidFill>
              </a:rPr>
              <a:t> </a:t>
            </a:r>
            <a:r>
              <a:rPr lang="en-SG" dirty="0" err="1" smtClean="0">
                <a:solidFill>
                  <a:srgbClr val="F47118"/>
                </a:solidFill>
              </a:rPr>
              <a:t>matplotlib</a:t>
            </a:r>
            <a:r>
              <a:rPr lang="en-SG" dirty="0" smtClean="0">
                <a:solidFill>
                  <a:srgbClr val="F47118"/>
                </a:solidFill>
              </a:rPr>
              <a:t> </a:t>
            </a:r>
            <a:r>
              <a:rPr lang="en-SG" dirty="0" err="1" smtClean="0">
                <a:solidFill>
                  <a:srgbClr val="F47118"/>
                </a:solidFill>
              </a:rPr>
              <a:t>jupyter</a:t>
            </a:r>
            <a:r>
              <a:rPr lang="en-SG" dirty="0" smtClean="0">
                <a:solidFill>
                  <a:srgbClr val="F47118"/>
                </a:solidFill>
              </a:rPr>
              <a:t> </a:t>
            </a:r>
            <a:r>
              <a:rPr lang="en-SG" dirty="0" err="1" smtClean="0">
                <a:solidFill>
                  <a:srgbClr val="F47118"/>
                </a:solidFill>
              </a:rPr>
              <a:t>spyder</a:t>
            </a:r>
            <a:r>
              <a:rPr lang="en-SG" dirty="0" smtClean="0">
                <a:solidFill>
                  <a:srgbClr val="F47118"/>
                </a:solidFill>
              </a:rPr>
              <a:t> </a:t>
            </a:r>
            <a:r>
              <a:rPr lang="en-SG" dirty="0" err="1" smtClean="0">
                <a:solidFill>
                  <a:srgbClr val="F47118"/>
                </a:solidFill>
              </a:rPr>
              <a:t>tqdm</a:t>
            </a:r>
            <a:r>
              <a:rPr lang="en-SG" dirty="0" smtClean="0">
                <a:solidFill>
                  <a:srgbClr val="F47118"/>
                </a:solidFill>
              </a:rPr>
              <a:t> urllib3 h5py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 </a:t>
            </a:r>
            <a:r>
              <a:rPr lang="en-US" b="1" dirty="0"/>
              <a:t>key in ‘y’</a:t>
            </a:r>
            <a:endParaRPr lang="en-US" dirty="0" smtClean="0"/>
          </a:p>
          <a:p>
            <a:endParaRPr lang="en-SG" dirty="0"/>
          </a:p>
        </p:txBody>
      </p:sp>
      <p:grpSp>
        <p:nvGrpSpPr>
          <p:cNvPr id="5" name="Group 4"/>
          <p:cNvGrpSpPr/>
          <p:nvPr/>
        </p:nvGrpSpPr>
        <p:grpSpPr>
          <a:xfrm>
            <a:off x="922077" y="2432475"/>
            <a:ext cx="5467706" cy="1471829"/>
            <a:chOff x="1263271" y="3029373"/>
            <a:chExt cx="5467706" cy="1471829"/>
          </a:xfrm>
        </p:grpSpPr>
        <p:pic>
          <p:nvPicPr>
            <p:cNvPr id="4" name="Picture 3"/>
            <p:cNvPicPr/>
            <p:nvPr/>
          </p:nvPicPr>
          <p:blipFill rotWithShape="1">
            <a:blip r:embed="rId2"/>
            <a:srcRect b="58778"/>
            <a:stretch/>
          </p:blipFill>
          <p:spPr>
            <a:xfrm>
              <a:off x="1263271" y="3029373"/>
              <a:ext cx="5467706" cy="1471829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4473054" y="3211489"/>
              <a:ext cx="2257923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1263272" y="3324083"/>
              <a:ext cx="2733853" cy="1706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8" name="Straight Arrow Connector 7"/>
          <p:cNvCxnSpPr/>
          <p:nvPr/>
        </p:nvCxnSpPr>
        <p:spPr>
          <a:xfrm flipV="1">
            <a:off x="668740" y="2614591"/>
            <a:ext cx="371333" cy="1207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3829682"/>
            <a:ext cx="534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 </a:t>
            </a:r>
            <a:r>
              <a:rPr lang="en-US" b="1" dirty="0" err="1" smtClean="0"/>
              <a:t>Tensorflow</a:t>
            </a:r>
            <a:r>
              <a:rPr lang="en-US" b="1" dirty="0"/>
              <a:t> </a:t>
            </a:r>
            <a:r>
              <a:rPr lang="en-US" b="1" dirty="0" smtClean="0"/>
              <a:t>environment you just activated</a:t>
            </a:r>
            <a:endParaRPr lang="en-SG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23"/>
          <a:stretch/>
        </p:blipFill>
        <p:spPr>
          <a:xfrm>
            <a:off x="668740" y="5454950"/>
            <a:ext cx="6134461" cy="80585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68740" y="6206210"/>
            <a:ext cx="254872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97039" y="5076967"/>
            <a:ext cx="136477" cy="873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29398" y="2232218"/>
            <a:ext cx="140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this line into terminal</a:t>
            </a:r>
            <a:endParaRPr lang="en-SG" dirty="0"/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 flipV="1">
            <a:off x="6213296" y="1920318"/>
            <a:ext cx="816102" cy="635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330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7242</TotalTime>
  <Words>258</Words>
  <Application>Microsoft Office PowerPoint</Application>
  <PresentationFormat>On-screen Show (4:3)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Visual guide for installation instruction</vt:lpstr>
      <vt:lpstr>1. Download and install Anaconda</vt:lpstr>
      <vt:lpstr>1. Download and install Anaconda</vt:lpstr>
      <vt:lpstr>1. Download and install Anaconda</vt:lpstr>
      <vt:lpstr>1. Download and install Anaconda</vt:lpstr>
      <vt:lpstr>1.1 Open the macOS terminal</vt:lpstr>
      <vt:lpstr>2. Create a Tensorflow environment in terminal</vt:lpstr>
      <vt:lpstr>3. Activate your new environment:</vt:lpstr>
      <vt:lpstr>4. Install some prerequisite packages</vt:lpstr>
      <vt:lpstr>5. Install either the CPU version or GPU version of TensorFlow</vt:lpstr>
      <vt:lpstr>Verify TensorFlow Installation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Selina</dc:creator>
  <cp:lastModifiedBy>Nguyen Duc Quang</cp:lastModifiedBy>
  <cp:revision>395</cp:revision>
  <cp:lastPrinted>2015-07-15T03:39:56Z</cp:lastPrinted>
  <dcterms:created xsi:type="dcterms:W3CDTF">2015-07-08T05:38:21Z</dcterms:created>
  <dcterms:modified xsi:type="dcterms:W3CDTF">2019-07-04T09:39:15Z</dcterms:modified>
</cp:coreProperties>
</file>